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75" r:id="rId8"/>
    <p:sldId id="267" r:id="rId9"/>
    <p:sldId id="262" r:id="rId10"/>
    <p:sldId id="265" r:id="rId11"/>
    <p:sldId id="278" r:id="rId12"/>
    <p:sldId id="281" r:id="rId13"/>
    <p:sldId id="279" r:id="rId14"/>
    <p:sldId id="282" r:id="rId15"/>
    <p:sldId id="280" r:id="rId16"/>
    <p:sldId id="283" r:id="rId17"/>
    <p:sldId id="266" r:id="rId18"/>
    <p:sldId id="270" r:id="rId19"/>
    <p:sldId id="272" r:id="rId20"/>
    <p:sldId id="268" r:id="rId21"/>
    <p:sldId id="271" r:id="rId22"/>
    <p:sldId id="284" r:id="rId23"/>
    <p:sldId id="273" r:id="rId24"/>
    <p:sldId id="274" r:id="rId25"/>
    <p:sldId id="276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9F1051-2988-4C1A-96B6-37E28FA04E3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70BD2C-BBCA-4197-892A-1B27E83885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Streamlit</a:t>
          </a:r>
          <a:r>
            <a:rPr lang="en-US" dirty="0"/>
            <a:t>:</a:t>
          </a:r>
        </a:p>
      </dgm:t>
    </dgm:pt>
    <dgm:pt modelId="{D0C60DBC-2975-4D9E-9388-4FEC4D5E22C5}" type="parTrans" cxnId="{9AD8D371-9BAA-415A-8647-BA58ED793490}">
      <dgm:prSet/>
      <dgm:spPr/>
      <dgm:t>
        <a:bodyPr/>
        <a:lstStyle/>
        <a:p>
          <a:endParaRPr lang="en-US"/>
        </a:p>
      </dgm:t>
    </dgm:pt>
    <dgm:pt modelId="{00EA878D-D6C5-47D5-93AA-B161F00DCEA1}" type="sibTrans" cxnId="{9AD8D371-9BAA-415A-8647-BA58ED793490}">
      <dgm:prSet/>
      <dgm:spPr/>
      <dgm:t>
        <a:bodyPr/>
        <a:lstStyle/>
        <a:p>
          <a:endParaRPr lang="en-US"/>
        </a:p>
      </dgm:t>
    </dgm:pt>
    <dgm:pt modelId="{51CAF426-3301-4B6E-A493-D0A1F17F81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Easy-to-use Python web framework.</a:t>
          </a:r>
        </a:p>
      </dgm:t>
    </dgm:pt>
    <dgm:pt modelId="{C658567C-C6F3-4842-9640-54E9888C29E5}" type="parTrans" cxnId="{175433C7-B162-4077-84D3-DCB1D40808D4}">
      <dgm:prSet/>
      <dgm:spPr/>
      <dgm:t>
        <a:bodyPr/>
        <a:lstStyle/>
        <a:p>
          <a:endParaRPr lang="en-US"/>
        </a:p>
      </dgm:t>
    </dgm:pt>
    <dgm:pt modelId="{7BD165BC-8F79-44DA-A387-B74A8A442AF3}" type="sibTrans" cxnId="{175433C7-B162-4077-84D3-DCB1D40808D4}">
      <dgm:prSet/>
      <dgm:spPr/>
      <dgm:t>
        <a:bodyPr/>
        <a:lstStyle/>
        <a:p>
          <a:endParaRPr lang="en-US"/>
        </a:p>
      </dgm:t>
    </dgm:pt>
    <dgm:pt modelId="{B6F31E32-C1CC-4FDA-99FB-DC3CF2F4C7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Facilitates building the interactive interface for uploading PDFs and displaying answers.</a:t>
          </a:r>
        </a:p>
      </dgm:t>
    </dgm:pt>
    <dgm:pt modelId="{A67238AD-69F8-4E36-9D16-5F4194DC70E4}" type="parTrans" cxnId="{C9DA3A79-5350-411C-BB6D-E23C001532E4}">
      <dgm:prSet/>
      <dgm:spPr/>
      <dgm:t>
        <a:bodyPr/>
        <a:lstStyle/>
        <a:p>
          <a:endParaRPr lang="en-US"/>
        </a:p>
      </dgm:t>
    </dgm:pt>
    <dgm:pt modelId="{AE9A9060-B4C0-4229-AC34-B5C16EAD9D7E}" type="sibTrans" cxnId="{C9DA3A79-5350-411C-BB6D-E23C001532E4}">
      <dgm:prSet/>
      <dgm:spPr/>
      <dgm:t>
        <a:bodyPr/>
        <a:lstStyle/>
        <a:p>
          <a:endParaRPr lang="en-US"/>
        </a:p>
      </dgm:t>
    </dgm:pt>
    <dgm:pt modelId="{043B5D8E-4098-40F4-858D-3BDADDAE4E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Why Streamlit?</a:t>
          </a:r>
          <a:r>
            <a:rPr lang="en-US" dirty="0"/>
            <a:t>: Rapid prototyping, user-friendly, integrates well with data processing libraries.</a:t>
          </a:r>
        </a:p>
      </dgm:t>
    </dgm:pt>
    <dgm:pt modelId="{EB256C83-0CE6-46A2-9663-63004F1FE44C}" type="parTrans" cxnId="{3263168F-291A-4C29-94EF-02DE31101247}">
      <dgm:prSet/>
      <dgm:spPr/>
      <dgm:t>
        <a:bodyPr/>
        <a:lstStyle/>
        <a:p>
          <a:endParaRPr lang="en-US"/>
        </a:p>
      </dgm:t>
    </dgm:pt>
    <dgm:pt modelId="{E3B0011E-53A6-4DF7-8E1C-3073840719CF}" type="sibTrans" cxnId="{3263168F-291A-4C29-94EF-02DE31101247}">
      <dgm:prSet/>
      <dgm:spPr/>
      <dgm:t>
        <a:bodyPr/>
        <a:lstStyle/>
        <a:p>
          <a:endParaRPr lang="en-US"/>
        </a:p>
      </dgm:t>
    </dgm:pt>
    <dgm:pt modelId="{15CD409C-FCE7-46BB-B231-61E46117787D}" type="pres">
      <dgm:prSet presAssocID="{A69F1051-2988-4C1A-96B6-37E28FA04E3D}" presName="root" presStyleCnt="0">
        <dgm:presLayoutVars>
          <dgm:dir/>
          <dgm:resizeHandles val="exact"/>
        </dgm:presLayoutVars>
      </dgm:prSet>
      <dgm:spPr/>
    </dgm:pt>
    <dgm:pt modelId="{557919DC-ECEC-4C59-A810-D9185FBF44B7}" type="pres">
      <dgm:prSet presAssocID="{7470BD2C-BBCA-4197-892A-1B27E83885F6}" presName="compNode" presStyleCnt="0"/>
      <dgm:spPr/>
    </dgm:pt>
    <dgm:pt modelId="{95E055E6-82A3-4389-88D1-3798C52A5CD4}" type="pres">
      <dgm:prSet presAssocID="{7470BD2C-BBCA-4197-892A-1B27E83885F6}" presName="bgRect" presStyleLbl="bgShp" presStyleIdx="0" presStyleCnt="2"/>
      <dgm:spPr/>
    </dgm:pt>
    <dgm:pt modelId="{03BF0691-3670-45B3-B0E2-1CDF3F691AFA}" type="pres">
      <dgm:prSet presAssocID="{7470BD2C-BBCA-4197-892A-1B27E83885F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960295B6-85F9-4EAB-BE0D-345BEDB4460A}" type="pres">
      <dgm:prSet presAssocID="{7470BD2C-BBCA-4197-892A-1B27E83885F6}" presName="spaceRect" presStyleCnt="0"/>
      <dgm:spPr/>
    </dgm:pt>
    <dgm:pt modelId="{F34947FC-0E62-4414-AE56-FABEC9E5F7E1}" type="pres">
      <dgm:prSet presAssocID="{7470BD2C-BBCA-4197-892A-1B27E83885F6}" presName="parTx" presStyleLbl="revTx" presStyleIdx="0" presStyleCnt="3">
        <dgm:presLayoutVars>
          <dgm:chMax val="0"/>
          <dgm:chPref val="0"/>
        </dgm:presLayoutVars>
      </dgm:prSet>
      <dgm:spPr/>
    </dgm:pt>
    <dgm:pt modelId="{8D389CAF-8B69-4B6A-ADB1-D6DCAC928BC8}" type="pres">
      <dgm:prSet presAssocID="{7470BD2C-BBCA-4197-892A-1B27E83885F6}" presName="desTx" presStyleLbl="revTx" presStyleIdx="1" presStyleCnt="3">
        <dgm:presLayoutVars/>
      </dgm:prSet>
      <dgm:spPr/>
    </dgm:pt>
    <dgm:pt modelId="{C58BFA74-78B5-4994-9B17-61C3B99B9C6B}" type="pres">
      <dgm:prSet presAssocID="{00EA878D-D6C5-47D5-93AA-B161F00DCEA1}" presName="sibTrans" presStyleCnt="0"/>
      <dgm:spPr/>
    </dgm:pt>
    <dgm:pt modelId="{1BBCDB30-E4DB-4931-A01B-5908D4938821}" type="pres">
      <dgm:prSet presAssocID="{043B5D8E-4098-40F4-858D-3BDADDAE4E3E}" presName="compNode" presStyleCnt="0"/>
      <dgm:spPr/>
    </dgm:pt>
    <dgm:pt modelId="{9E5C5DFB-53FB-441F-9E56-890121758591}" type="pres">
      <dgm:prSet presAssocID="{043B5D8E-4098-40F4-858D-3BDADDAE4E3E}" presName="bgRect" presStyleLbl="bgShp" presStyleIdx="1" presStyleCnt="2"/>
      <dgm:spPr/>
    </dgm:pt>
    <dgm:pt modelId="{118B5A55-6B79-4F64-AFBC-90B3B6A8F071}" type="pres">
      <dgm:prSet presAssocID="{043B5D8E-4098-40F4-858D-3BDADDAE4E3E}" presName="iconRect" presStyleLbl="node1" presStyleIdx="1" presStyleCnt="2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E0939E8-E270-488C-918C-2BF14AE75ABE}" type="pres">
      <dgm:prSet presAssocID="{043B5D8E-4098-40F4-858D-3BDADDAE4E3E}" presName="spaceRect" presStyleCnt="0"/>
      <dgm:spPr/>
    </dgm:pt>
    <dgm:pt modelId="{D3F97014-4368-4538-9D81-38236478173B}" type="pres">
      <dgm:prSet presAssocID="{043B5D8E-4098-40F4-858D-3BDADDAE4E3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972EA32-F3FF-43D8-BB85-14D5F538692E}" type="presOf" srcId="{51CAF426-3301-4B6E-A493-D0A1F17F8150}" destId="{8D389CAF-8B69-4B6A-ADB1-D6DCAC928BC8}" srcOrd="0" destOrd="0" presId="urn:microsoft.com/office/officeart/2018/2/layout/IconVerticalSolidList"/>
    <dgm:cxn modelId="{0C5A704E-ED51-41CE-8317-9294004D8B0A}" type="presOf" srcId="{B6F31E32-C1CC-4FDA-99FB-DC3CF2F4C76C}" destId="{8D389CAF-8B69-4B6A-ADB1-D6DCAC928BC8}" srcOrd="0" destOrd="1" presId="urn:microsoft.com/office/officeart/2018/2/layout/IconVerticalSolidList"/>
    <dgm:cxn modelId="{9AD8D371-9BAA-415A-8647-BA58ED793490}" srcId="{A69F1051-2988-4C1A-96B6-37E28FA04E3D}" destId="{7470BD2C-BBCA-4197-892A-1B27E83885F6}" srcOrd="0" destOrd="0" parTransId="{D0C60DBC-2975-4D9E-9388-4FEC4D5E22C5}" sibTransId="{00EA878D-D6C5-47D5-93AA-B161F00DCEA1}"/>
    <dgm:cxn modelId="{C9DA3A79-5350-411C-BB6D-E23C001532E4}" srcId="{7470BD2C-BBCA-4197-892A-1B27E83885F6}" destId="{B6F31E32-C1CC-4FDA-99FB-DC3CF2F4C76C}" srcOrd="1" destOrd="0" parTransId="{A67238AD-69F8-4E36-9D16-5F4194DC70E4}" sibTransId="{AE9A9060-B4C0-4229-AC34-B5C16EAD9D7E}"/>
    <dgm:cxn modelId="{3263168F-291A-4C29-94EF-02DE31101247}" srcId="{A69F1051-2988-4C1A-96B6-37E28FA04E3D}" destId="{043B5D8E-4098-40F4-858D-3BDADDAE4E3E}" srcOrd="1" destOrd="0" parTransId="{EB256C83-0CE6-46A2-9663-63004F1FE44C}" sibTransId="{E3B0011E-53A6-4DF7-8E1C-3073840719CF}"/>
    <dgm:cxn modelId="{EB2EEAAD-464E-413C-A2F4-8FBA28D62C66}" type="presOf" srcId="{043B5D8E-4098-40F4-858D-3BDADDAE4E3E}" destId="{D3F97014-4368-4538-9D81-38236478173B}" srcOrd="0" destOrd="0" presId="urn:microsoft.com/office/officeart/2018/2/layout/IconVerticalSolidList"/>
    <dgm:cxn modelId="{75E54ABB-9E2E-4343-8369-482A229DCF8B}" type="presOf" srcId="{A69F1051-2988-4C1A-96B6-37E28FA04E3D}" destId="{15CD409C-FCE7-46BB-B231-61E46117787D}" srcOrd="0" destOrd="0" presId="urn:microsoft.com/office/officeart/2018/2/layout/IconVerticalSolidList"/>
    <dgm:cxn modelId="{790019C1-6964-4A20-8301-6DE94CB438A7}" type="presOf" srcId="{7470BD2C-BBCA-4197-892A-1B27E83885F6}" destId="{F34947FC-0E62-4414-AE56-FABEC9E5F7E1}" srcOrd="0" destOrd="0" presId="urn:microsoft.com/office/officeart/2018/2/layout/IconVerticalSolidList"/>
    <dgm:cxn modelId="{175433C7-B162-4077-84D3-DCB1D40808D4}" srcId="{7470BD2C-BBCA-4197-892A-1B27E83885F6}" destId="{51CAF426-3301-4B6E-A493-D0A1F17F8150}" srcOrd="0" destOrd="0" parTransId="{C658567C-C6F3-4842-9640-54E9888C29E5}" sibTransId="{7BD165BC-8F79-44DA-A387-B74A8A442AF3}"/>
    <dgm:cxn modelId="{B6243155-58B6-421F-A4A2-8EBAB3110F1C}" type="presParOf" srcId="{15CD409C-FCE7-46BB-B231-61E46117787D}" destId="{557919DC-ECEC-4C59-A810-D9185FBF44B7}" srcOrd="0" destOrd="0" presId="urn:microsoft.com/office/officeart/2018/2/layout/IconVerticalSolidList"/>
    <dgm:cxn modelId="{B591FC94-FEFA-4A68-9FE0-B50EE31166B7}" type="presParOf" srcId="{557919DC-ECEC-4C59-A810-D9185FBF44B7}" destId="{95E055E6-82A3-4389-88D1-3798C52A5CD4}" srcOrd="0" destOrd="0" presId="urn:microsoft.com/office/officeart/2018/2/layout/IconVerticalSolidList"/>
    <dgm:cxn modelId="{1D76CA70-82FA-491B-9B3E-C3629C387FC0}" type="presParOf" srcId="{557919DC-ECEC-4C59-A810-D9185FBF44B7}" destId="{03BF0691-3670-45B3-B0E2-1CDF3F691AFA}" srcOrd="1" destOrd="0" presId="urn:microsoft.com/office/officeart/2018/2/layout/IconVerticalSolidList"/>
    <dgm:cxn modelId="{51E5382E-4CCD-48B0-899A-D66374859075}" type="presParOf" srcId="{557919DC-ECEC-4C59-A810-D9185FBF44B7}" destId="{960295B6-85F9-4EAB-BE0D-345BEDB4460A}" srcOrd="2" destOrd="0" presId="urn:microsoft.com/office/officeart/2018/2/layout/IconVerticalSolidList"/>
    <dgm:cxn modelId="{FA6B1DCD-1069-44F0-9D2D-E97B28994574}" type="presParOf" srcId="{557919DC-ECEC-4C59-A810-D9185FBF44B7}" destId="{F34947FC-0E62-4414-AE56-FABEC9E5F7E1}" srcOrd="3" destOrd="0" presId="urn:microsoft.com/office/officeart/2018/2/layout/IconVerticalSolidList"/>
    <dgm:cxn modelId="{F3A68111-FC79-4803-80FC-A30C8C18B053}" type="presParOf" srcId="{557919DC-ECEC-4C59-A810-D9185FBF44B7}" destId="{8D389CAF-8B69-4B6A-ADB1-D6DCAC928BC8}" srcOrd="4" destOrd="0" presId="urn:microsoft.com/office/officeart/2018/2/layout/IconVerticalSolidList"/>
    <dgm:cxn modelId="{D24AB8DF-8B75-4804-BF36-52A53FF6040A}" type="presParOf" srcId="{15CD409C-FCE7-46BB-B231-61E46117787D}" destId="{C58BFA74-78B5-4994-9B17-61C3B99B9C6B}" srcOrd="1" destOrd="0" presId="urn:microsoft.com/office/officeart/2018/2/layout/IconVerticalSolidList"/>
    <dgm:cxn modelId="{4CBFE4BC-AB04-418A-B36A-1C2E0444F02D}" type="presParOf" srcId="{15CD409C-FCE7-46BB-B231-61E46117787D}" destId="{1BBCDB30-E4DB-4931-A01B-5908D4938821}" srcOrd="2" destOrd="0" presId="urn:microsoft.com/office/officeart/2018/2/layout/IconVerticalSolidList"/>
    <dgm:cxn modelId="{2D0EFA55-52EA-4124-8B29-0059DF696349}" type="presParOf" srcId="{1BBCDB30-E4DB-4931-A01B-5908D4938821}" destId="{9E5C5DFB-53FB-441F-9E56-890121758591}" srcOrd="0" destOrd="0" presId="urn:microsoft.com/office/officeart/2018/2/layout/IconVerticalSolidList"/>
    <dgm:cxn modelId="{66AE5F26-4B69-483A-BDA1-868C6C690060}" type="presParOf" srcId="{1BBCDB30-E4DB-4931-A01B-5908D4938821}" destId="{118B5A55-6B79-4F64-AFBC-90B3B6A8F071}" srcOrd="1" destOrd="0" presId="urn:microsoft.com/office/officeart/2018/2/layout/IconVerticalSolidList"/>
    <dgm:cxn modelId="{2927CD03-1920-4873-BB9E-C102679C3F4F}" type="presParOf" srcId="{1BBCDB30-E4DB-4931-A01B-5908D4938821}" destId="{DE0939E8-E270-488C-918C-2BF14AE75ABE}" srcOrd="2" destOrd="0" presId="urn:microsoft.com/office/officeart/2018/2/layout/IconVerticalSolidList"/>
    <dgm:cxn modelId="{891F2AED-B90F-43BB-8C80-11D60495007A}" type="presParOf" srcId="{1BBCDB30-E4DB-4931-A01B-5908D4938821}" destId="{D3F97014-4368-4538-9D81-3823647817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04B4F5-4E12-4B7C-8DB3-0DC23985D68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CB63A4D5-7512-43AD-9BD9-5040DF5F05BA}">
      <dgm:prSet/>
      <dgm:spPr/>
      <dgm:t>
        <a:bodyPr/>
        <a:lstStyle/>
        <a:p>
          <a:pPr>
            <a:defRPr b="1"/>
          </a:pPr>
          <a:r>
            <a:rPr lang="en-US" b="1" i="0" baseline="0"/>
            <a:t>Challenges</a:t>
          </a:r>
          <a:r>
            <a:rPr lang="en-US" b="0" i="0" baseline="0"/>
            <a:t>:</a:t>
          </a:r>
          <a:endParaRPr lang="en-US"/>
        </a:p>
      </dgm:t>
    </dgm:pt>
    <dgm:pt modelId="{AE4325E5-3F8C-46BF-9688-70B0D97B70F5}" type="parTrans" cxnId="{786C64F0-F4B4-4B6B-8A05-9C0E6325BA06}">
      <dgm:prSet/>
      <dgm:spPr/>
      <dgm:t>
        <a:bodyPr/>
        <a:lstStyle/>
        <a:p>
          <a:endParaRPr lang="en-US"/>
        </a:p>
      </dgm:t>
    </dgm:pt>
    <dgm:pt modelId="{57788F43-B7A6-4D40-BCC8-6FFB9385CF5E}" type="sibTrans" cxnId="{786C64F0-F4B4-4B6B-8A05-9C0E6325BA06}">
      <dgm:prSet/>
      <dgm:spPr/>
      <dgm:t>
        <a:bodyPr/>
        <a:lstStyle/>
        <a:p>
          <a:endParaRPr lang="en-US"/>
        </a:p>
      </dgm:t>
    </dgm:pt>
    <dgm:pt modelId="{04CC8F6D-60E6-44B1-A9DA-271E33F6A089}">
      <dgm:prSet/>
      <dgm:spPr/>
      <dgm:t>
        <a:bodyPr/>
        <a:lstStyle/>
        <a:p>
          <a:r>
            <a:rPr lang="en-US" b="0" i="0" baseline="0" dirty="0"/>
            <a:t>Managing large PDF documents.</a:t>
          </a:r>
          <a:endParaRPr lang="en-US" dirty="0"/>
        </a:p>
      </dgm:t>
    </dgm:pt>
    <dgm:pt modelId="{0A3CC132-748E-4A6C-B2D8-40C3D168E9FF}" type="parTrans" cxnId="{6E6347B6-DA3E-47CC-8642-D41A138267ED}">
      <dgm:prSet/>
      <dgm:spPr/>
      <dgm:t>
        <a:bodyPr/>
        <a:lstStyle/>
        <a:p>
          <a:endParaRPr lang="en-US"/>
        </a:p>
      </dgm:t>
    </dgm:pt>
    <dgm:pt modelId="{D28149E5-336A-44EB-9537-1314CAC60A5B}" type="sibTrans" cxnId="{6E6347B6-DA3E-47CC-8642-D41A138267ED}">
      <dgm:prSet/>
      <dgm:spPr/>
      <dgm:t>
        <a:bodyPr/>
        <a:lstStyle/>
        <a:p>
          <a:endParaRPr lang="en-US"/>
        </a:p>
      </dgm:t>
    </dgm:pt>
    <dgm:pt modelId="{46D6861A-B9EA-4CB8-AB2A-7D8B567557D6}">
      <dgm:prSet/>
      <dgm:spPr/>
      <dgm:t>
        <a:bodyPr/>
        <a:lstStyle/>
        <a:p>
          <a:r>
            <a:rPr lang="en-US" b="0" i="0" baseline="0" dirty="0"/>
            <a:t>Optimizing the retrieval and response time.</a:t>
          </a:r>
          <a:endParaRPr lang="en-US" dirty="0"/>
        </a:p>
      </dgm:t>
    </dgm:pt>
    <dgm:pt modelId="{F8C6FD18-9FAB-4ED1-BD0D-04AF2F9AFA51}" type="parTrans" cxnId="{BEE12AD3-B783-487D-9FA5-BE38DBBBDDCE}">
      <dgm:prSet/>
      <dgm:spPr/>
      <dgm:t>
        <a:bodyPr/>
        <a:lstStyle/>
        <a:p>
          <a:endParaRPr lang="en-US"/>
        </a:p>
      </dgm:t>
    </dgm:pt>
    <dgm:pt modelId="{47084180-8224-4334-A9E5-69409EDE447A}" type="sibTrans" cxnId="{BEE12AD3-B783-487D-9FA5-BE38DBBBDDCE}">
      <dgm:prSet/>
      <dgm:spPr/>
      <dgm:t>
        <a:bodyPr/>
        <a:lstStyle/>
        <a:p>
          <a:endParaRPr lang="en-US"/>
        </a:p>
      </dgm:t>
    </dgm:pt>
    <dgm:pt modelId="{AFF0F8CA-50FE-4929-BADE-82C7295B59FC}">
      <dgm:prSet/>
      <dgm:spPr/>
      <dgm:t>
        <a:bodyPr/>
        <a:lstStyle/>
        <a:p>
          <a:r>
            <a:rPr lang="en-US" b="0" i="0" baseline="0" dirty="0"/>
            <a:t>Integrating multiple open-source libraries.</a:t>
          </a:r>
          <a:endParaRPr lang="en-US" dirty="0"/>
        </a:p>
      </dgm:t>
    </dgm:pt>
    <dgm:pt modelId="{4E8FB335-9542-4622-9611-85DE2E61A1E0}" type="parTrans" cxnId="{E522EB02-E5D0-41FA-9587-8464066454BA}">
      <dgm:prSet/>
      <dgm:spPr/>
      <dgm:t>
        <a:bodyPr/>
        <a:lstStyle/>
        <a:p>
          <a:endParaRPr lang="en-US"/>
        </a:p>
      </dgm:t>
    </dgm:pt>
    <dgm:pt modelId="{666B93D7-B60A-4E2F-B9B0-A4993340AD65}" type="sibTrans" cxnId="{E522EB02-E5D0-41FA-9587-8464066454BA}">
      <dgm:prSet/>
      <dgm:spPr/>
      <dgm:t>
        <a:bodyPr/>
        <a:lstStyle/>
        <a:p>
          <a:endParaRPr lang="en-US"/>
        </a:p>
      </dgm:t>
    </dgm:pt>
    <dgm:pt modelId="{5E856991-5ED6-4A00-9596-1B52798DE4C9}">
      <dgm:prSet/>
      <dgm:spPr/>
      <dgm:t>
        <a:bodyPr/>
        <a:lstStyle/>
        <a:p>
          <a:pPr>
            <a:defRPr b="1"/>
          </a:pPr>
          <a:r>
            <a:rPr lang="en-US" b="1" i="0" baseline="0"/>
            <a:t>Solutions</a:t>
          </a:r>
          <a:r>
            <a:rPr lang="en-US" b="0" i="0" baseline="0"/>
            <a:t>: </a:t>
          </a:r>
          <a:endParaRPr lang="en-US"/>
        </a:p>
      </dgm:t>
    </dgm:pt>
    <dgm:pt modelId="{98292227-60CE-4AFD-9735-A8C2229CF298}" type="parTrans" cxnId="{DDC2D5CE-1CAA-4B52-847F-46F4ABC5A8F3}">
      <dgm:prSet/>
      <dgm:spPr/>
      <dgm:t>
        <a:bodyPr/>
        <a:lstStyle/>
        <a:p>
          <a:endParaRPr lang="en-US"/>
        </a:p>
      </dgm:t>
    </dgm:pt>
    <dgm:pt modelId="{F723F325-59FB-486F-AA89-C502C67942E2}" type="sibTrans" cxnId="{DDC2D5CE-1CAA-4B52-847F-46F4ABC5A8F3}">
      <dgm:prSet/>
      <dgm:spPr/>
      <dgm:t>
        <a:bodyPr/>
        <a:lstStyle/>
        <a:p>
          <a:endParaRPr lang="en-US"/>
        </a:p>
      </dgm:t>
    </dgm:pt>
    <dgm:pt modelId="{70F54B0D-55DD-4089-B02D-9F539C7BF382}">
      <dgm:prSet/>
      <dgm:spPr/>
      <dgm:t>
        <a:bodyPr/>
        <a:lstStyle/>
        <a:p>
          <a:r>
            <a:rPr lang="en-US" b="0" i="0" baseline="0"/>
            <a:t>Used Chroma for vector storage and optimized embeddings for faster retrieval. </a:t>
          </a:r>
          <a:endParaRPr lang="en-US"/>
        </a:p>
      </dgm:t>
    </dgm:pt>
    <dgm:pt modelId="{55245402-9055-427B-8DFE-332A5A7DDCE5}" type="parTrans" cxnId="{E799942E-8A77-45A0-99D2-B7D467731D3F}">
      <dgm:prSet/>
      <dgm:spPr/>
      <dgm:t>
        <a:bodyPr/>
        <a:lstStyle/>
        <a:p>
          <a:endParaRPr lang="en-US"/>
        </a:p>
      </dgm:t>
    </dgm:pt>
    <dgm:pt modelId="{20B5408B-D850-4D89-B324-828A40E943B9}" type="sibTrans" cxnId="{E799942E-8A77-45A0-99D2-B7D467731D3F}">
      <dgm:prSet/>
      <dgm:spPr/>
      <dgm:t>
        <a:bodyPr/>
        <a:lstStyle/>
        <a:p>
          <a:endParaRPr lang="en-US"/>
        </a:p>
      </dgm:t>
    </dgm:pt>
    <dgm:pt modelId="{DD8B6B6B-5A19-4BB7-88B1-0333816400CA}">
      <dgm:prSet/>
      <dgm:spPr/>
      <dgm:t>
        <a:bodyPr/>
        <a:lstStyle/>
        <a:p>
          <a:r>
            <a:rPr lang="en-US"/>
            <a:t>Used long-chain framework to handle </a:t>
          </a:r>
          <a:r>
            <a:rPr lang="en-US" b="0" i="0" baseline="0"/>
            <a:t>multiple open-source libraries</a:t>
          </a:r>
          <a:endParaRPr lang="en-US"/>
        </a:p>
      </dgm:t>
    </dgm:pt>
    <dgm:pt modelId="{3C8657F0-C4EE-49E7-B5D4-B5A2FCEF4102}" type="parTrans" cxnId="{9FD1F69F-5123-435D-ADB0-1D466B31BBFC}">
      <dgm:prSet/>
      <dgm:spPr/>
      <dgm:t>
        <a:bodyPr/>
        <a:lstStyle/>
        <a:p>
          <a:endParaRPr lang="en-US"/>
        </a:p>
      </dgm:t>
    </dgm:pt>
    <dgm:pt modelId="{B838058E-2ACC-4C17-AABC-E8FC60889FE8}" type="sibTrans" cxnId="{9FD1F69F-5123-435D-ADB0-1D466B31BBFC}">
      <dgm:prSet/>
      <dgm:spPr/>
      <dgm:t>
        <a:bodyPr/>
        <a:lstStyle/>
        <a:p>
          <a:endParaRPr lang="en-US"/>
        </a:p>
      </dgm:t>
    </dgm:pt>
    <dgm:pt modelId="{D11DA5C0-B93C-44DC-8181-A099E4B9E227}" type="pres">
      <dgm:prSet presAssocID="{1B04B4F5-4E12-4B7C-8DB3-0DC23985D681}" presName="root" presStyleCnt="0">
        <dgm:presLayoutVars>
          <dgm:dir/>
          <dgm:resizeHandles val="exact"/>
        </dgm:presLayoutVars>
      </dgm:prSet>
      <dgm:spPr/>
    </dgm:pt>
    <dgm:pt modelId="{67D61665-F107-44EA-A25A-B917B6A2BDEB}" type="pres">
      <dgm:prSet presAssocID="{CB63A4D5-7512-43AD-9BD9-5040DF5F05BA}" presName="compNode" presStyleCnt="0"/>
      <dgm:spPr/>
    </dgm:pt>
    <dgm:pt modelId="{D74D75CA-598D-4CBB-9811-9BA7EBDE11A4}" type="pres">
      <dgm:prSet presAssocID="{CB63A4D5-7512-43AD-9BD9-5040DF5F05B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647D318-9247-4312-9E4D-DF16A5CDFF33}" type="pres">
      <dgm:prSet presAssocID="{CB63A4D5-7512-43AD-9BD9-5040DF5F05BA}" presName="iconSpace" presStyleCnt="0"/>
      <dgm:spPr/>
    </dgm:pt>
    <dgm:pt modelId="{43313554-793F-47BA-B65F-03CA2A9382A4}" type="pres">
      <dgm:prSet presAssocID="{CB63A4D5-7512-43AD-9BD9-5040DF5F05BA}" presName="parTx" presStyleLbl="revTx" presStyleIdx="0" presStyleCnt="4">
        <dgm:presLayoutVars>
          <dgm:chMax val="0"/>
          <dgm:chPref val="0"/>
        </dgm:presLayoutVars>
      </dgm:prSet>
      <dgm:spPr/>
    </dgm:pt>
    <dgm:pt modelId="{EA532344-8807-4601-947A-B6E720322C37}" type="pres">
      <dgm:prSet presAssocID="{CB63A4D5-7512-43AD-9BD9-5040DF5F05BA}" presName="txSpace" presStyleCnt="0"/>
      <dgm:spPr/>
    </dgm:pt>
    <dgm:pt modelId="{523019AD-9D79-47CE-A0B7-83D16C31E53A}" type="pres">
      <dgm:prSet presAssocID="{CB63A4D5-7512-43AD-9BD9-5040DF5F05BA}" presName="desTx" presStyleLbl="revTx" presStyleIdx="1" presStyleCnt="4">
        <dgm:presLayoutVars/>
      </dgm:prSet>
      <dgm:spPr/>
    </dgm:pt>
    <dgm:pt modelId="{EE2972F8-5C58-4040-8CC3-35A7DBD17395}" type="pres">
      <dgm:prSet presAssocID="{57788F43-B7A6-4D40-BCC8-6FFB9385CF5E}" presName="sibTrans" presStyleCnt="0"/>
      <dgm:spPr/>
    </dgm:pt>
    <dgm:pt modelId="{DC745682-C268-4525-A23B-5D648D0CD894}" type="pres">
      <dgm:prSet presAssocID="{5E856991-5ED6-4A00-9596-1B52798DE4C9}" presName="compNode" presStyleCnt="0"/>
      <dgm:spPr/>
    </dgm:pt>
    <dgm:pt modelId="{70ACBF50-FB23-416E-AEC6-B6694166981B}" type="pres">
      <dgm:prSet presAssocID="{5E856991-5ED6-4A00-9596-1B52798DE4C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FC5B720-AA9F-4DD5-AE39-DBD30106C62B}" type="pres">
      <dgm:prSet presAssocID="{5E856991-5ED6-4A00-9596-1B52798DE4C9}" presName="iconSpace" presStyleCnt="0"/>
      <dgm:spPr/>
    </dgm:pt>
    <dgm:pt modelId="{35FCFA34-FAD5-4C7F-AEF1-174A9EA30498}" type="pres">
      <dgm:prSet presAssocID="{5E856991-5ED6-4A00-9596-1B52798DE4C9}" presName="parTx" presStyleLbl="revTx" presStyleIdx="2" presStyleCnt="4">
        <dgm:presLayoutVars>
          <dgm:chMax val="0"/>
          <dgm:chPref val="0"/>
        </dgm:presLayoutVars>
      </dgm:prSet>
      <dgm:spPr/>
    </dgm:pt>
    <dgm:pt modelId="{D44D7ABE-7EC2-45E6-ADB2-0AC6805CC1AB}" type="pres">
      <dgm:prSet presAssocID="{5E856991-5ED6-4A00-9596-1B52798DE4C9}" presName="txSpace" presStyleCnt="0"/>
      <dgm:spPr/>
    </dgm:pt>
    <dgm:pt modelId="{443BE6D1-799F-4AF9-896D-7E9AE09D0D19}" type="pres">
      <dgm:prSet presAssocID="{5E856991-5ED6-4A00-9596-1B52798DE4C9}" presName="desTx" presStyleLbl="revTx" presStyleIdx="3" presStyleCnt="4">
        <dgm:presLayoutVars/>
      </dgm:prSet>
      <dgm:spPr/>
    </dgm:pt>
  </dgm:ptLst>
  <dgm:cxnLst>
    <dgm:cxn modelId="{E522EB02-E5D0-41FA-9587-8464066454BA}" srcId="{CB63A4D5-7512-43AD-9BD9-5040DF5F05BA}" destId="{AFF0F8CA-50FE-4929-BADE-82C7295B59FC}" srcOrd="2" destOrd="0" parTransId="{4E8FB335-9542-4622-9611-85DE2E61A1E0}" sibTransId="{666B93D7-B60A-4E2F-B9B0-A4993340AD65}"/>
    <dgm:cxn modelId="{6E060318-DA5E-471E-8A4A-83FDE9E1564E}" type="presOf" srcId="{70F54B0D-55DD-4089-B02D-9F539C7BF382}" destId="{443BE6D1-799F-4AF9-896D-7E9AE09D0D19}" srcOrd="0" destOrd="0" presId="urn:microsoft.com/office/officeart/2018/5/layout/CenteredIconLabelDescriptionList"/>
    <dgm:cxn modelId="{8BCCD919-65E3-4602-8690-6DD550B3CF75}" type="presOf" srcId="{1B04B4F5-4E12-4B7C-8DB3-0DC23985D681}" destId="{D11DA5C0-B93C-44DC-8181-A099E4B9E227}" srcOrd="0" destOrd="0" presId="urn:microsoft.com/office/officeart/2018/5/layout/CenteredIconLabelDescriptionList"/>
    <dgm:cxn modelId="{E799942E-8A77-45A0-99D2-B7D467731D3F}" srcId="{5E856991-5ED6-4A00-9596-1B52798DE4C9}" destId="{70F54B0D-55DD-4089-B02D-9F539C7BF382}" srcOrd="0" destOrd="0" parTransId="{55245402-9055-427B-8DFE-332A5A7DDCE5}" sibTransId="{20B5408B-D850-4D89-B324-828A40E943B9}"/>
    <dgm:cxn modelId="{75599169-72B6-4DC7-942B-54DC7B8DC846}" type="presOf" srcId="{CB63A4D5-7512-43AD-9BD9-5040DF5F05BA}" destId="{43313554-793F-47BA-B65F-03CA2A9382A4}" srcOrd="0" destOrd="0" presId="urn:microsoft.com/office/officeart/2018/5/layout/CenteredIconLabelDescriptionList"/>
    <dgm:cxn modelId="{8761AD55-DFD8-41CE-8184-8ECA627E30E9}" type="presOf" srcId="{5E856991-5ED6-4A00-9596-1B52798DE4C9}" destId="{35FCFA34-FAD5-4C7F-AEF1-174A9EA30498}" srcOrd="0" destOrd="0" presId="urn:microsoft.com/office/officeart/2018/5/layout/CenteredIconLabelDescriptionList"/>
    <dgm:cxn modelId="{311B1579-7D98-4C7D-9AEA-FB55D5C3949C}" type="presOf" srcId="{DD8B6B6B-5A19-4BB7-88B1-0333816400CA}" destId="{443BE6D1-799F-4AF9-896D-7E9AE09D0D19}" srcOrd="0" destOrd="1" presId="urn:microsoft.com/office/officeart/2018/5/layout/CenteredIconLabelDescriptionList"/>
    <dgm:cxn modelId="{C8E5D87D-694E-48D7-9112-D3AE4168BF3E}" type="presOf" srcId="{04CC8F6D-60E6-44B1-A9DA-271E33F6A089}" destId="{523019AD-9D79-47CE-A0B7-83D16C31E53A}" srcOrd="0" destOrd="0" presId="urn:microsoft.com/office/officeart/2018/5/layout/CenteredIconLabelDescriptionList"/>
    <dgm:cxn modelId="{9FD1F69F-5123-435D-ADB0-1D466B31BBFC}" srcId="{5E856991-5ED6-4A00-9596-1B52798DE4C9}" destId="{DD8B6B6B-5A19-4BB7-88B1-0333816400CA}" srcOrd="1" destOrd="0" parTransId="{3C8657F0-C4EE-49E7-B5D4-B5A2FCEF4102}" sibTransId="{B838058E-2ACC-4C17-AABC-E8FC60889FE8}"/>
    <dgm:cxn modelId="{F738F9AF-998D-46CF-83E7-76414F67A1A6}" type="presOf" srcId="{AFF0F8CA-50FE-4929-BADE-82C7295B59FC}" destId="{523019AD-9D79-47CE-A0B7-83D16C31E53A}" srcOrd="0" destOrd="2" presId="urn:microsoft.com/office/officeart/2018/5/layout/CenteredIconLabelDescriptionList"/>
    <dgm:cxn modelId="{6E6347B6-DA3E-47CC-8642-D41A138267ED}" srcId="{CB63A4D5-7512-43AD-9BD9-5040DF5F05BA}" destId="{04CC8F6D-60E6-44B1-A9DA-271E33F6A089}" srcOrd="0" destOrd="0" parTransId="{0A3CC132-748E-4A6C-B2D8-40C3D168E9FF}" sibTransId="{D28149E5-336A-44EB-9537-1314CAC60A5B}"/>
    <dgm:cxn modelId="{DDC2D5CE-1CAA-4B52-847F-46F4ABC5A8F3}" srcId="{1B04B4F5-4E12-4B7C-8DB3-0DC23985D681}" destId="{5E856991-5ED6-4A00-9596-1B52798DE4C9}" srcOrd="1" destOrd="0" parTransId="{98292227-60CE-4AFD-9735-A8C2229CF298}" sibTransId="{F723F325-59FB-486F-AA89-C502C67942E2}"/>
    <dgm:cxn modelId="{BEE12AD3-B783-487D-9FA5-BE38DBBBDDCE}" srcId="{CB63A4D5-7512-43AD-9BD9-5040DF5F05BA}" destId="{46D6861A-B9EA-4CB8-AB2A-7D8B567557D6}" srcOrd="1" destOrd="0" parTransId="{F8C6FD18-9FAB-4ED1-BD0D-04AF2F9AFA51}" sibTransId="{47084180-8224-4334-A9E5-69409EDE447A}"/>
    <dgm:cxn modelId="{C86A20DF-250A-40B3-B43B-185BB8F98537}" type="presOf" srcId="{46D6861A-B9EA-4CB8-AB2A-7D8B567557D6}" destId="{523019AD-9D79-47CE-A0B7-83D16C31E53A}" srcOrd="0" destOrd="1" presId="urn:microsoft.com/office/officeart/2018/5/layout/CenteredIconLabelDescriptionList"/>
    <dgm:cxn modelId="{786C64F0-F4B4-4B6B-8A05-9C0E6325BA06}" srcId="{1B04B4F5-4E12-4B7C-8DB3-0DC23985D681}" destId="{CB63A4D5-7512-43AD-9BD9-5040DF5F05BA}" srcOrd="0" destOrd="0" parTransId="{AE4325E5-3F8C-46BF-9688-70B0D97B70F5}" sibTransId="{57788F43-B7A6-4D40-BCC8-6FFB9385CF5E}"/>
    <dgm:cxn modelId="{B8461D87-F079-4B97-90DF-611172685169}" type="presParOf" srcId="{D11DA5C0-B93C-44DC-8181-A099E4B9E227}" destId="{67D61665-F107-44EA-A25A-B917B6A2BDEB}" srcOrd="0" destOrd="0" presId="urn:microsoft.com/office/officeart/2018/5/layout/CenteredIconLabelDescriptionList"/>
    <dgm:cxn modelId="{C9D604F2-9CB1-4251-8FCA-4180B362CE74}" type="presParOf" srcId="{67D61665-F107-44EA-A25A-B917B6A2BDEB}" destId="{D74D75CA-598D-4CBB-9811-9BA7EBDE11A4}" srcOrd="0" destOrd="0" presId="urn:microsoft.com/office/officeart/2018/5/layout/CenteredIconLabelDescriptionList"/>
    <dgm:cxn modelId="{706FA99E-95A4-479E-8901-1B4AAD352CA0}" type="presParOf" srcId="{67D61665-F107-44EA-A25A-B917B6A2BDEB}" destId="{1647D318-9247-4312-9E4D-DF16A5CDFF33}" srcOrd="1" destOrd="0" presId="urn:microsoft.com/office/officeart/2018/5/layout/CenteredIconLabelDescriptionList"/>
    <dgm:cxn modelId="{2D991619-99A6-40A9-8F1B-EEE0EBDE7DEF}" type="presParOf" srcId="{67D61665-F107-44EA-A25A-B917B6A2BDEB}" destId="{43313554-793F-47BA-B65F-03CA2A9382A4}" srcOrd="2" destOrd="0" presId="urn:microsoft.com/office/officeart/2018/5/layout/CenteredIconLabelDescriptionList"/>
    <dgm:cxn modelId="{676479EE-9372-411C-843E-716BD5E76D07}" type="presParOf" srcId="{67D61665-F107-44EA-A25A-B917B6A2BDEB}" destId="{EA532344-8807-4601-947A-B6E720322C37}" srcOrd="3" destOrd="0" presId="urn:microsoft.com/office/officeart/2018/5/layout/CenteredIconLabelDescriptionList"/>
    <dgm:cxn modelId="{4E748FD8-7339-458F-AD5E-A2580CB70992}" type="presParOf" srcId="{67D61665-F107-44EA-A25A-B917B6A2BDEB}" destId="{523019AD-9D79-47CE-A0B7-83D16C31E53A}" srcOrd="4" destOrd="0" presId="urn:microsoft.com/office/officeart/2018/5/layout/CenteredIconLabelDescriptionList"/>
    <dgm:cxn modelId="{9CA25121-EF05-4DBD-903C-1BA643A16D3F}" type="presParOf" srcId="{D11DA5C0-B93C-44DC-8181-A099E4B9E227}" destId="{EE2972F8-5C58-4040-8CC3-35A7DBD17395}" srcOrd="1" destOrd="0" presId="urn:microsoft.com/office/officeart/2018/5/layout/CenteredIconLabelDescriptionList"/>
    <dgm:cxn modelId="{DDBCAF00-FB43-4FD3-A264-BEA745F98511}" type="presParOf" srcId="{D11DA5C0-B93C-44DC-8181-A099E4B9E227}" destId="{DC745682-C268-4525-A23B-5D648D0CD894}" srcOrd="2" destOrd="0" presId="urn:microsoft.com/office/officeart/2018/5/layout/CenteredIconLabelDescriptionList"/>
    <dgm:cxn modelId="{499B586A-DF09-45A5-B66E-1CAAF2B4BC3D}" type="presParOf" srcId="{DC745682-C268-4525-A23B-5D648D0CD894}" destId="{70ACBF50-FB23-416E-AEC6-B6694166981B}" srcOrd="0" destOrd="0" presId="urn:microsoft.com/office/officeart/2018/5/layout/CenteredIconLabelDescriptionList"/>
    <dgm:cxn modelId="{936C9868-EC7C-4B0D-B4E0-95335737C188}" type="presParOf" srcId="{DC745682-C268-4525-A23B-5D648D0CD894}" destId="{BFC5B720-AA9F-4DD5-AE39-DBD30106C62B}" srcOrd="1" destOrd="0" presId="urn:microsoft.com/office/officeart/2018/5/layout/CenteredIconLabelDescriptionList"/>
    <dgm:cxn modelId="{2A4C65C5-DF0B-4F78-94D2-C8DF467F50EC}" type="presParOf" srcId="{DC745682-C268-4525-A23B-5D648D0CD894}" destId="{35FCFA34-FAD5-4C7F-AEF1-174A9EA30498}" srcOrd="2" destOrd="0" presId="urn:microsoft.com/office/officeart/2018/5/layout/CenteredIconLabelDescriptionList"/>
    <dgm:cxn modelId="{DBAF32BA-0531-4762-A4BA-9D3DFF1935DA}" type="presParOf" srcId="{DC745682-C268-4525-A23B-5D648D0CD894}" destId="{D44D7ABE-7EC2-45E6-ADB2-0AC6805CC1AB}" srcOrd="3" destOrd="0" presId="urn:microsoft.com/office/officeart/2018/5/layout/CenteredIconLabelDescriptionList"/>
    <dgm:cxn modelId="{D702A910-B2B4-45EC-8D9D-54E9094C3A6A}" type="presParOf" srcId="{DC745682-C268-4525-A23B-5D648D0CD894}" destId="{443BE6D1-799F-4AF9-896D-7E9AE09D0D1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055E6-82A3-4389-88D1-3798C52A5CD4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BF0691-3670-45B3-B0E2-1CDF3F691AFA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947FC-0E62-4414-AE56-FABEC9E5F7E1}">
      <dsp:nvSpPr>
        <dsp:cNvPr id="0" name=""/>
        <dsp:cNvSpPr/>
      </dsp:nvSpPr>
      <dsp:spPr>
        <a:xfrm>
          <a:off x="1507738" y="707092"/>
          <a:ext cx="4732020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Streamlit</a:t>
          </a:r>
          <a:r>
            <a:rPr lang="en-US" sz="2500" kern="1200" dirty="0"/>
            <a:t>:</a:t>
          </a:r>
        </a:p>
      </dsp:txBody>
      <dsp:txXfrm>
        <a:off x="1507738" y="707092"/>
        <a:ext cx="4732020" cy="1305401"/>
      </dsp:txXfrm>
    </dsp:sp>
    <dsp:sp modelId="{8D389CAF-8B69-4B6A-ADB1-D6DCAC928BC8}">
      <dsp:nvSpPr>
        <dsp:cNvPr id="0" name=""/>
        <dsp:cNvSpPr/>
      </dsp:nvSpPr>
      <dsp:spPr>
        <a:xfrm>
          <a:off x="6239758" y="707092"/>
          <a:ext cx="427584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Easy-to-use Python web framework.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Facilitates building the interactive interface for uploading PDFs and displaying answers.</a:t>
          </a:r>
        </a:p>
      </dsp:txBody>
      <dsp:txXfrm>
        <a:off x="6239758" y="707092"/>
        <a:ext cx="4275841" cy="1305401"/>
      </dsp:txXfrm>
    </dsp:sp>
    <dsp:sp modelId="{9E5C5DFB-53FB-441F-9E56-890121758591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8B5A55-6B79-4F64-AFBC-90B3B6A8F071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97014-4368-4538-9D81-38236478173B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Why Streamlit?</a:t>
          </a:r>
          <a:r>
            <a:rPr lang="en-US" sz="2500" kern="1200" dirty="0"/>
            <a:t>: Rapid prototyping, user-friendly, integrates well with data processing libraries.</a:t>
          </a:r>
        </a:p>
      </dsp:txBody>
      <dsp:txXfrm>
        <a:off x="1507738" y="2338844"/>
        <a:ext cx="9007861" cy="1305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D75CA-598D-4CBB-9811-9BA7EBDE11A4}">
      <dsp:nvSpPr>
        <dsp:cNvPr id="0" name=""/>
        <dsp:cNvSpPr/>
      </dsp:nvSpPr>
      <dsp:spPr>
        <a:xfrm>
          <a:off x="897269" y="190064"/>
          <a:ext cx="965671" cy="965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313554-793F-47BA-B65F-03CA2A9382A4}">
      <dsp:nvSpPr>
        <dsp:cNvPr id="0" name=""/>
        <dsp:cNvSpPr/>
      </dsp:nvSpPr>
      <dsp:spPr>
        <a:xfrm>
          <a:off x="574" y="1299739"/>
          <a:ext cx="2759062" cy="413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b="1" i="0" kern="1200" baseline="0"/>
            <a:t>Challenges</a:t>
          </a:r>
          <a:r>
            <a:rPr lang="en-US" sz="2900" b="0" i="0" kern="1200" baseline="0"/>
            <a:t>:</a:t>
          </a:r>
          <a:endParaRPr lang="en-US" sz="2900" kern="1200"/>
        </a:p>
      </dsp:txBody>
      <dsp:txXfrm>
        <a:off x="574" y="1299739"/>
        <a:ext cx="2759062" cy="413859"/>
      </dsp:txXfrm>
    </dsp:sp>
    <dsp:sp modelId="{523019AD-9D79-47CE-A0B7-83D16C31E53A}">
      <dsp:nvSpPr>
        <dsp:cNvPr id="0" name=""/>
        <dsp:cNvSpPr/>
      </dsp:nvSpPr>
      <dsp:spPr>
        <a:xfrm>
          <a:off x="574" y="1780577"/>
          <a:ext cx="2759062" cy="1758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/>
            <a:t>Managing large PDF documents.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/>
            <a:t>Optimizing the retrieval and response time.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/>
            <a:t>Integrating multiple open-source libraries.</a:t>
          </a:r>
          <a:endParaRPr lang="en-US" sz="1700" kern="1200" dirty="0"/>
        </a:p>
      </dsp:txBody>
      <dsp:txXfrm>
        <a:off x="574" y="1780577"/>
        <a:ext cx="2759062" cy="1758392"/>
      </dsp:txXfrm>
    </dsp:sp>
    <dsp:sp modelId="{70ACBF50-FB23-416E-AEC6-B6694166981B}">
      <dsp:nvSpPr>
        <dsp:cNvPr id="0" name=""/>
        <dsp:cNvSpPr/>
      </dsp:nvSpPr>
      <dsp:spPr>
        <a:xfrm>
          <a:off x="4139168" y="190064"/>
          <a:ext cx="965671" cy="965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CFA34-FAD5-4C7F-AEF1-174A9EA30498}">
      <dsp:nvSpPr>
        <dsp:cNvPr id="0" name=""/>
        <dsp:cNvSpPr/>
      </dsp:nvSpPr>
      <dsp:spPr>
        <a:xfrm>
          <a:off x="3242472" y="1299739"/>
          <a:ext cx="2759062" cy="413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b="1" i="0" kern="1200" baseline="0"/>
            <a:t>Solutions</a:t>
          </a:r>
          <a:r>
            <a:rPr lang="en-US" sz="2900" b="0" i="0" kern="1200" baseline="0"/>
            <a:t>: </a:t>
          </a:r>
          <a:endParaRPr lang="en-US" sz="2900" kern="1200"/>
        </a:p>
      </dsp:txBody>
      <dsp:txXfrm>
        <a:off x="3242472" y="1299739"/>
        <a:ext cx="2759062" cy="413859"/>
      </dsp:txXfrm>
    </dsp:sp>
    <dsp:sp modelId="{443BE6D1-799F-4AF9-896D-7E9AE09D0D19}">
      <dsp:nvSpPr>
        <dsp:cNvPr id="0" name=""/>
        <dsp:cNvSpPr/>
      </dsp:nvSpPr>
      <dsp:spPr>
        <a:xfrm>
          <a:off x="3242472" y="1780577"/>
          <a:ext cx="2759062" cy="1758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Used Chroma for vector storage and optimized embeddings for faster retrieval. 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Used long-chain framework to handle </a:t>
          </a:r>
          <a:r>
            <a:rPr lang="en-US" sz="1700" b="0" i="0" kern="1200" baseline="0"/>
            <a:t>multiple open-source libraries</a:t>
          </a:r>
          <a:endParaRPr lang="en-US" sz="1700" kern="1200"/>
        </a:p>
      </dsp:txBody>
      <dsp:txXfrm>
        <a:off x="3242472" y="1780577"/>
        <a:ext cx="2759062" cy="17583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C6FFB-CACF-7CA4-5441-E068273FB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04119-302E-E494-6779-5F2F67DE1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47025-9B4B-37D5-1A64-D6263EB63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D904A-55D4-492F-BE8B-FD545D255B7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8B4CD-4112-99D1-C971-6A10A1F28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BE56C-FF71-8B28-647D-C0CECDB32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1F7-960C-468A-8B00-5211BD4E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99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29727-F44D-1D5F-609A-D88ACC2F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DEA37-4E11-07E8-3A6F-1AFD2663C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AE84A-8034-B0CA-7FEB-A2D2DEB2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D904A-55D4-492F-BE8B-FD545D255B7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F41A4-FCBF-0316-BDD5-AB3279E6A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48AFB-CAD4-C67D-315F-EB84C0194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1F7-960C-468A-8B00-5211BD4E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91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EA3D21-3C2B-B6D3-C9F1-79BCDB886B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B6B031-A9AA-B14A-3213-35D890467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C315E-6A3F-91BD-35B7-494775EA8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D904A-55D4-492F-BE8B-FD545D255B7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160BB-CE4F-AD6B-420B-2EB6CABA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ADFFF-C3B5-C7DE-BC41-D251BBEC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1F7-960C-468A-8B00-5211BD4E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89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B825B-DB67-11DF-46BF-73794907B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6C0FE-BCE4-B9C3-2630-B99FCEA57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D40E7-75B9-A227-292B-6A940A3CF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D904A-55D4-492F-BE8B-FD545D255B7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1E8A6-CDE9-E649-D7B7-40B2FFBE6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5B81B-D18C-B113-6B60-AF91D8F82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1F7-960C-468A-8B00-5211BD4E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1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2524-4702-D343-3BF6-B35D9945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148CA-EC87-1405-E24D-21788B84F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AC7FC-7D4E-F482-E189-F13A9D66A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D904A-55D4-492F-BE8B-FD545D255B7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31636-FE0C-E66A-624F-5ED41FACE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EE783-6221-2D0F-9493-B933D7019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1F7-960C-468A-8B00-5211BD4E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75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12C1-53E2-4F0C-84A1-EC1E8964E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3CF38-FFB1-0AC7-280D-3BAE25173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7FCE8-5B2A-5F69-641B-BAF6DF41E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48F63-2C72-752D-8A12-8F898C3D6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D904A-55D4-492F-BE8B-FD545D255B7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D11F7-809C-5655-FDE7-B5F3C8CAF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9A49B-6643-8B3B-67F0-C3EEF021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1F7-960C-468A-8B00-5211BD4E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08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C05DE-C516-37F5-FF20-4BD0A883D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83E41-F3C4-8BCD-542A-FF90711F6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11B63-20BF-9DB6-1F09-5EC437BD6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941B4-BF87-D25A-8930-DB0B5521C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3F9E58-EA24-B80B-48C1-77B2F2C1E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BA1D9-35E1-C468-E804-53BD9804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D904A-55D4-492F-BE8B-FD545D255B7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97A705-EBEB-2979-862C-2F3452C2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14CF59-C061-9DF5-96CF-C6EFDBBE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1F7-960C-468A-8B00-5211BD4E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7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AF75B-C319-C441-EA54-ACF3D964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48B406-402E-2FB2-DFF8-F687F4F87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D904A-55D4-492F-BE8B-FD545D255B7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27998-AC0D-AD30-799B-E1C24417B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3328E-03F7-87E5-43F8-67D892E3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1F7-960C-468A-8B00-5211BD4E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84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6A3E05-318F-4B8C-9286-5586E673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D904A-55D4-492F-BE8B-FD545D255B7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90648-0C7B-9E81-AD35-98ED738A7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3C03A-D8B6-375B-47B9-2F2668917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1F7-960C-468A-8B00-5211BD4E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72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AF79-1075-D6F8-8747-F6A69A1FC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5365B-D2A8-EF4D-9BAB-FB0265D2B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C86CC-27AB-6B3D-60BF-EE5A92F01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04E68-B233-69D0-FBA1-6FF14E81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D904A-55D4-492F-BE8B-FD545D255B7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113E7-3717-CE84-F83B-6F292803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2219B-0D7D-580A-5326-FD7C1A69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1F7-960C-468A-8B00-5211BD4E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17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E5E3-C283-4CF0-1BC5-48F6E978C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D1441E-3240-2C1E-AD9F-246E195DDF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84318-D898-D45D-0EB2-40A81BE20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56B47-E949-F88D-108B-38B10B76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D904A-55D4-492F-BE8B-FD545D255B7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0BBC1-B960-1C19-1957-E0B1D8DAF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44BC6-4DE1-B600-8C7C-20B2C196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1F7-960C-468A-8B00-5211BD4E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47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1CE2A3-C969-AF9A-1821-CAD7F809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FAC0E-BAF6-3C3B-DF4C-A3BEE62D0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40E5D-0FEA-65CF-15E9-C975A7F88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D904A-55D4-492F-BE8B-FD545D255B79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4B88A-0CE5-3A2F-4ED4-19C9BFE95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127A6-A719-1AEE-B4B3-EF7147FE0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4141F7-960C-468A-8B00-5211BD4E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0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4EE3B-BDDC-97E4-7601-DE8CA54E2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782" y="1478438"/>
            <a:ext cx="9273540" cy="1655763"/>
          </a:xfrm>
        </p:spPr>
        <p:txBody>
          <a:bodyPr>
            <a:normAutofit fontScale="90000"/>
          </a:bodyPr>
          <a:lstStyle/>
          <a:p>
            <a:r>
              <a:rPr lang="en-US" dirty="0"/>
              <a:t>Q&amp;A Chatbot with Specific data</a:t>
            </a:r>
            <a:br>
              <a:rPr lang="en-US" dirty="0"/>
            </a:br>
            <a:r>
              <a:rPr lang="en-US" dirty="0"/>
              <a:t>Using RAG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DA9B0-1EC0-DE74-BCCA-96CC890EDBC9}"/>
              </a:ext>
            </a:extLst>
          </p:cNvPr>
          <p:cNvSpPr txBox="1"/>
          <p:nvPr/>
        </p:nvSpPr>
        <p:spPr>
          <a:xfrm>
            <a:off x="3314700" y="3477126"/>
            <a:ext cx="72351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Team members:</a:t>
            </a: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Mohamed Gamal Abdul Raheem</a:t>
            </a:r>
            <a:r>
              <a:rPr lang="ar-EG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(21043005)</a:t>
            </a:r>
          </a:p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Mahmoud Mohamed </a:t>
            </a: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</a:rPr>
              <a:t>AbdelHady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 (21024766)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Mostafa </a:t>
            </a:r>
            <a:r>
              <a:rPr lang="en-US" sz="1800" b="1" i="0" u="none" strike="noStrike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AbdelRaheem</a:t>
            </a: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Mostafa (21002901)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Youssef Mohamed </a:t>
            </a:r>
            <a:r>
              <a:rPr lang="en-US" sz="1800" b="1" i="0" u="none" strike="noStrike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Moftah</a:t>
            </a: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(21050236)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Ahmed Mohamed Ahmed (21005658)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228B8A4-3743-51B7-F129-1F31CFA765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7" name="Picture 6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E9124FB2-F697-0E28-956A-DF53ED9C4E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87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51D33-22E3-DAB1-6D94-4A44F012E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Snippet from uploading data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E85EA0D6-ABF6-5BBF-828E-FEC140055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4442" y="1204687"/>
            <a:ext cx="7975812" cy="4634326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0545EED-6DD9-1BDA-B07E-52F3F099C6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744AE854-58C4-CD96-94F5-53B07E715A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17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0C936-C761-E6AD-2FAD-856138670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48ACE-2661-702B-B3BF-4FD716027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100" dirty="0"/>
              <a:t>Architecture and System Flow</a:t>
            </a:r>
            <a:br>
              <a:rPr lang="en-US" sz="3100" dirty="0"/>
            </a:b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69C4C-335C-9356-7365-92F62D296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strument Sans Medium" pitchFamily="34" charset="0"/>
                <a:ea typeface="+mn-ea"/>
                <a:cs typeface="+mn-cs"/>
              </a:rPr>
              <a:t>Indexing 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Objective: Index parsed data for fast and efficient retrieval.</a:t>
            </a:r>
          </a:p>
          <a:p>
            <a:pPr marL="1200150" lvl="2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Step 1: Convert parsed chunks into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embeddings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using a pre-trained </a:t>
            </a:r>
          </a:p>
          <a:p>
            <a:pPr marL="914400" lvl="2" indent="0">
              <a:spcBef>
                <a:spcPts val="0"/>
              </a:spcBef>
              <a:buNone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model (e.g., BERT, Sentence Transformers).</a:t>
            </a:r>
          </a:p>
          <a:p>
            <a:pPr marL="1200150" lvl="2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Step 2: Store these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embeddings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in a vector database (e.g., Chroma DB)</a:t>
            </a:r>
          </a:p>
          <a:p>
            <a:pPr marL="1200150" lvl="2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Why Index?</a:t>
            </a:r>
          </a:p>
          <a:p>
            <a:pPr marL="1657350" lvl="3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Embedding vectors allow quick similarity-based searches.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sz="17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AEB55-6B17-9D38-C3AE-DB50409B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493" y="2530027"/>
            <a:ext cx="4223252" cy="185823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52B6475-B593-E91B-31FD-7F164D4AE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A91FE257-8143-B96B-0E61-9E03E46EBF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97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416F6-D30D-3BC9-D5BB-6E9C401E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5529B-598A-CCB0-C10C-73DC49DAC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Snippet from Embedding process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D84AD97-D91C-A880-E037-74AF21ECC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952583"/>
            <a:ext cx="7225748" cy="5059995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231DC3B-D5CF-AC8A-1A15-3F005F116D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46CFCF3C-8DA7-8AFF-00FC-0F169E5E686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4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A4456-A911-91BF-7F55-BFEB01268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48F7C-476F-8139-FBC8-6661439C9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500"/>
              <a:t>Architecture and System Flow</a:t>
            </a:r>
            <a:br>
              <a:rPr lang="en-US" sz="2500"/>
            </a:br>
            <a:endParaRPr lang="en-US" sz="25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DCA89-C3FD-AE37-22F8-1FA9979D1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lang="en-US" sz="1500">
                <a:latin typeface="Instrument Sans Medium" pitchFamily="34" charset="0"/>
              </a:rPr>
              <a:t>Asking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Accept a user question and retrieve relevant information.</a:t>
            </a:r>
          </a:p>
          <a:p>
            <a:pPr marL="1200150" lvl="2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Step 1: Accept a user question and convert it into an embedding using </a:t>
            </a:r>
          </a:p>
          <a:p>
            <a:pPr marL="914400" lvl="2" indent="0">
              <a:spcBef>
                <a:spcPts val="0"/>
              </a:spcBef>
              <a:buNone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the same model used during indexing.</a:t>
            </a:r>
          </a:p>
          <a:p>
            <a:pPr marL="1200150" lvl="2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Step 2: Retrieve relevant chunks by performing similarity search on the </a:t>
            </a:r>
          </a:p>
          <a:p>
            <a:pPr marL="914400" lvl="2" indent="0">
              <a:spcBef>
                <a:spcPts val="0"/>
              </a:spcBef>
              <a:buNone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indexed embeddings.</a:t>
            </a:r>
          </a:p>
          <a:p>
            <a:pPr marL="1200150" lvl="2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Step 3: Rank the retrieved chunks by relevance based on similarity scores.</a:t>
            </a:r>
          </a:p>
          <a:p>
            <a:endParaRPr lang="en-US" sz="15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30E7B-C38C-56AB-325C-497CD1997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2088471"/>
            <a:ext cx="5628018" cy="2448187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FAA019C-741E-B613-BAB5-0D57F7576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ECE6FF20-E227-8075-AC40-609D9B8A24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B1AFB-324C-521A-866E-F40F5501B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A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850E0-2154-92D9-3883-C6294A422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Snippet from </a:t>
            </a:r>
            <a:r>
              <a:rPr lang="en-US" sz="2600" dirty="0">
                <a:solidFill>
                  <a:srgbClr val="FFFFFF"/>
                </a:solidFill>
              </a:rPr>
              <a:t>preparing Question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C4B1246-F50A-2F62-EC53-2A78DD50B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6047" y="1088571"/>
            <a:ext cx="8257641" cy="5370286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1D70698-3C44-EE79-7D64-FE981C0CDE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F796CB9B-BEF8-F155-17F8-69D5D0E27E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1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DC0D8-4F45-02C6-FDD5-8799205E1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0E44E-480A-DEAF-620A-A4EA46479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Architecture and System Flow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D13B2-25FF-5EE7-21FB-4E47261F6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lang="en-US" sz="1400">
                <a:latin typeface="Instrument Sans Medium" pitchFamily="34" charset="0"/>
              </a:rPr>
              <a:t>Answering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 an answer by using both retrieved information and a language model.</a:t>
            </a:r>
          </a:p>
          <a:p>
            <a:pPr marL="1200150" lvl="2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Step 1: Form a prompt by combining the user question with retrieved document chunks.</a:t>
            </a:r>
          </a:p>
          <a:p>
            <a:pPr marL="1200150" lvl="2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Step 2: Send the prompt to a large language model (LLM) (e.g., GPT, LLaMA, Jais).</a:t>
            </a:r>
          </a:p>
          <a:p>
            <a:pPr marL="1200150" lvl="2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Step 3: Receive and display the generated answer from the LLM.</a:t>
            </a:r>
          </a:p>
          <a:p>
            <a:pPr marL="1200150" lvl="2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Why Use an LLM?</a:t>
            </a:r>
          </a:p>
          <a:p>
            <a:pPr marL="1657350" lvl="3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LLMs enhance answers with reasoning and natural language understanding.</a:t>
            </a:r>
          </a:p>
          <a:p>
            <a:pPr marL="1657350" lvl="3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Combining retrieved information with LLM knowledge results in accurate and </a:t>
            </a:r>
          </a:p>
          <a:p>
            <a:pPr marL="1200150" lvl="2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informative responses.</a:t>
            </a:r>
          </a:p>
          <a:p>
            <a:endParaRPr lang="en-US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A1A5D-9192-CE06-CD07-0C32F69FA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662234"/>
            <a:ext cx="4788505" cy="2801275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B03A3C9-C7F9-5898-6FE8-5BC2AF468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7C478C75-11D1-1F23-85CD-B6F8E9ED87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2F08A-C87E-5D5D-0131-5A5695A4B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A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8DB99-FE70-DEFC-EA83-1E578B30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Snippet from </a:t>
            </a:r>
            <a:r>
              <a:rPr lang="en-US" sz="2600" dirty="0">
                <a:solidFill>
                  <a:srgbClr val="FFFFFF"/>
                </a:solidFill>
              </a:rPr>
              <a:t>preparing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Answer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DC27303-390C-E93A-2D42-9595FBE01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2514" y="1097359"/>
            <a:ext cx="7907604" cy="5292011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FE0EFD8-242F-CE69-5FB3-636AB6703F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635D6027-5E9D-F7A2-8C1B-151AC233F1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1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5E96F-8113-C23E-A13A-5E486EE17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FDF65B-0E9F-EF68-2AF0-A1B12A2F0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en-US" sz="5200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76504-6CF0-4703-56E7-60EE1E407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23" y="1239927"/>
            <a:ext cx="4971824" cy="4680583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Core Tools</a:t>
            </a:r>
            <a:r>
              <a:rPr lang="en-US" sz="2000" dirty="0"/>
              <a:t>:</a:t>
            </a:r>
          </a:p>
          <a:p>
            <a:pPr lvl="1"/>
            <a:r>
              <a:rPr lang="en-US" sz="1600" b="1" dirty="0"/>
              <a:t>Groq AI inference: </a:t>
            </a:r>
            <a:r>
              <a:rPr lang="en-US" sz="1600" dirty="0"/>
              <a:t>Pre-trained models (e.g., mixtral-8x7b-32768).</a:t>
            </a:r>
            <a:endParaRPr lang="en-US" sz="2000" dirty="0"/>
          </a:p>
          <a:p>
            <a:pPr lvl="1"/>
            <a:r>
              <a:rPr lang="en-US" sz="2000" b="1" dirty="0"/>
              <a:t>LangChain</a:t>
            </a:r>
            <a:r>
              <a:rPr lang="en-US" sz="2000" dirty="0"/>
              <a:t>: Framework for integrating LLMs.</a:t>
            </a:r>
          </a:p>
          <a:p>
            <a:pPr lvl="1"/>
            <a:r>
              <a:rPr lang="en-US" sz="2000" b="1" dirty="0"/>
              <a:t>Chroma</a:t>
            </a:r>
            <a:r>
              <a:rPr lang="en-US" sz="2000" dirty="0"/>
              <a:t>: Vector store for document embeddings.</a:t>
            </a:r>
          </a:p>
          <a:p>
            <a:pPr lvl="1"/>
            <a:r>
              <a:rPr lang="en-US" sz="2000" b="1" dirty="0"/>
              <a:t>Streamlit</a:t>
            </a:r>
            <a:r>
              <a:rPr lang="en-US" sz="2000" dirty="0"/>
              <a:t>: Web app framework for the user interface.</a:t>
            </a:r>
          </a:p>
          <a:p>
            <a:pPr lvl="1"/>
            <a:r>
              <a:rPr lang="en-US" sz="2000" b="1" dirty="0"/>
              <a:t>Hugging Face</a:t>
            </a:r>
            <a:r>
              <a:rPr lang="en-US" sz="2000" dirty="0"/>
              <a:t>: Pre-trained models (e.g., all-MiniLM-L6-v2).</a:t>
            </a:r>
          </a:p>
          <a:p>
            <a:endParaRPr lang="en-US" sz="2000" dirty="0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CFC31FB-DE88-358A-6CC8-946A6909B1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E602DBDA-EDD4-1D0E-31A3-952577BE8D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09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F6E83-E46E-1937-D681-3984E7151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5418-AC4A-CFB3-05CA-5B6B887DA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79"/>
            <a:ext cx="10515600" cy="1325563"/>
          </a:xfrm>
        </p:spPr>
        <p:txBody>
          <a:bodyPr/>
          <a:lstStyle/>
          <a:p>
            <a:r>
              <a:rPr lang="en-US" dirty="0"/>
              <a:t>Streamlit for the Deployment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2B0E7E67-0885-D5C7-B9B8-6975F05A41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BBE5FAA-A858-9D5E-244F-9181CA501C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C1F76FF4-99C0-7BB5-B683-99E56EB7EA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93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C39D3-4CB8-182B-34B8-18CA3985E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64595-3C4C-8C46-F463-7C188E14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97076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Demo 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FB6422A-F8AB-5F4D-E54B-7699E56FDD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6" name="Picture 5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6D056378-368C-C22A-D1C6-EE202FB5E2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53EEA7-08FF-4F4D-FE87-1D833DF0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22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39DED-EC41-C1F7-EB32-DDBDB304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AE75879-EAD7-C83E-A9A5-D395EB1E37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70153" y="1526033"/>
            <a:ext cx="5536397" cy="39352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Introduction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What is Retrieval-Augmented Generation (RAG)?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Problems Solved by RAG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Concepts and Terminology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How the RAG App Works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NLP Cycle Overview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1300" dirty="0" err="1">
                <a:latin typeface="Arial" panose="020B0604020202020204" pitchFamily="34" charset="0"/>
              </a:rPr>
              <a:t>Streamlit</a:t>
            </a:r>
            <a:r>
              <a:rPr lang="en-US" altLang="en-US" sz="1300" dirty="0">
                <a:latin typeface="Arial" panose="020B0604020202020204" pitchFamily="34" charset="0"/>
              </a:rPr>
              <a:t> and User Interaction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Code demonstration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1300" dirty="0">
                <a:latin typeface="Arial" panose="020B0604020202020204" pitchFamily="34" charset="0"/>
              </a:rPr>
              <a:t>Azure Services for Scalability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Challenges Encountered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Future Work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Conclusion 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FE3B1CA-A9B3-6393-A170-F43B1A276A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6" name="Picture 5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5147F1B9-2CA9-8C41-B1EC-C605B3E970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13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D3B22-65FE-8DBA-DED9-27302C91A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2EE1-EE6E-854D-DDF0-93B8E1BDD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en-US" sz="5200" dirty="0"/>
              <a:t>MLflow Use Cases (If Applicable)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FC54E-6EBA-362A-1F95-B6E7CCC85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23" y="1239927"/>
            <a:ext cx="4971824" cy="4680583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 Use MLflow?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Experiment tracking (e.g., different embedding models).</a:t>
            </a:r>
          </a:p>
          <a:p>
            <a:pPr lvl="1"/>
            <a:r>
              <a:rPr lang="en-US" sz="2000" dirty="0"/>
              <a:t>Model versioning for testing different configurations.</a:t>
            </a:r>
          </a:p>
          <a:p>
            <a:pPr lvl="1"/>
            <a:r>
              <a:rPr lang="en-US" sz="2000" dirty="0"/>
              <a:t>Deployment management (if serving models).</a:t>
            </a:r>
          </a:p>
          <a:p>
            <a:endParaRPr lang="en-US" sz="2000" dirty="0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B8E1619-04DD-EBA6-CE8B-F2DE6C17F0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EB5DACF-D5F0-6D10-9E30-3F749D2291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65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511E2-218F-E2E0-35A7-CA8B58814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00F26-0DB2-3BAD-48CA-CF7027F68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6000" dirty="0"/>
              <a:t>Azure Services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D98CCCE4-C9A9-521C-8567-C3417B0C31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55260" y="1648870"/>
            <a:ext cx="4702848" cy="35602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Why Azure?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Provides cloud infrastructure to handle app scaling.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Potential for future features like hosting embeddings, managing APIs.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Azure Features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Data storage, compute power, ML services.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04A5354-4584-B618-7237-9C9053B804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6" name="Picture 5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2BB45439-EA3E-9E4B-8403-423701ACFB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64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511E2-218F-E2E0-35A7-CA8B58814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00F26-0DB2-3BAD-48CA-CF7027F68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6" y="1186853"/>
            <a:ext cx="2611659" cy="557726"/>
          </a:xfrm>
        </p:spPr>
        <p:txBody>
          <a:bodyPr>
            <a:normAutofit fontScale="90000"/>
          </a:bodyPr>
          <a:lstStyle/>
          <a:p>
            <a:pPr algn="r"/>
            <a:r>
              <a:rPr lang="en-US" sz="6000" dirty="0"/>
              <a:t>Azure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04A5354-4584-B618-7237-9C9053B804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6" name="Picture 5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2BB45439-EA3E-9E4B-8403-423701ACFB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72" y="628221"/>
            <a:ext cx="6316189" cy="2842889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42" y="3471110"/>
            <a:ext cx="8710919" cy="254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8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4BF14-C9C1-B49F-E942-1F8AACAB4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A980A-2507-5BB3-6CC4-2DEF09D1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Challenges Encountered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5D2A5-E29C-0BF7-6DC4-34B3428BCF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10" r="23595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D0F69D7-1041-2805-892F-80EB2202EA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6" name="Picture 5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234B15DF-54F3-C6A0-B6BB-2C50497C7A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4C3A243D-6671-BE98-7A74-D058D9001E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9840276"/>
              </p:ext>
            </p:extLst>
          </p:nvPr>
        </p:nvGraphicFramePr>
        <p:xfrm>
          <a:off x="836680" y="2405067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00297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06642-BD7B-06D1-5F39-27C02E232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12419-EDCB-00DD-235A-FB6FD425A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000"/>
              <a:t>Future Improvements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03628-5FEB-7CF9-EABA-1EACE2625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336329"/>
            <a:ext cx="5260848" cy="4382588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Ideas for Future</a:t>
            </a:r>
            <a:r>
              <a:rPr lang="en-US" sz="2000"/>
              <a:t>:</a:t>
            </a:r>
          </a:p>
          <a:p>
            <a:pPr lvl="1"/>
            <a:r>
              <a:rPr lang="en-US" sz="2000"/>
              <a:t>Expand to handle more document formats (e.g., Word, Excel, Video).</a:t>
            </a:r>
          </a:p>
          <a:p>
            <a:pPr lvl="1"/>
            <a:r>
              <a:rPr lang="en-US" sz="2000"/>
              <a:t>Use fine-tuned LLMs for domain-specific knowledge.</a:t>
            </a:r>
          </a:p>
          <a:p>
            <a:pPr lvl="1"/>
            <a:r>
              <a:rPr lang="en-US" sz="2000"/>
              <a:t>Introduce multi-document querying.</a:t>
            </a:r>
          </a:p>
          <a:p>
            <a:endParaRPr lang="en-US" sz="2000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D61A2A6-E610-9F7E-8DA1-F848B0FBCF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73A31226-D1E8-F757-C29C-D9866CD271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80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AB33354-5302-409E-90BF-4E7A98AFB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8A8C5-0561-3F7B-E238-4D91EBC77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165014"/>
            <a:ext cx="3796306" cy="4666206"/>
          </a:xfrm>
        </p:spPr>
        <p:txBody>
          <a:bodyPr anchor="ctr">
            <a:normAutofit/>
          </a:bodyPr>
          <a:lstStyle/>
          <a:p>
            <a:r>
              <a:rPr lang="en-US" sz="4800"/>
              <a:t>Conclusion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66A8B6-1F6E-4FCC-93B9-B9986B6F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576" y="5945955"/>
            <a:ext cx="12109423" cy="525780"/>
            <a:chOff x="82576" y="5945955"/>
            <a:chExt cx="12109423" cy="52578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F7C4FD-65AD-4BBE-886A-D2E923F9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A8278B-6DF7-481F-B1FA-FFE7D6C3C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83A0C-A1DD-707F-2479-766A8A1CA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840" y="1165014"/>
            <a:ext cx="5625253" cy="4666206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Key Takeaways</a:t>
            </a:r>
            <a:r>
              <a:rPr lang="en-US" sz="2000"/>
              <a:t>:</a:t>
            </a:r>
          </a:p>
          <a:p>
            <a:pPr lvl="1"/>
            <a:r>
              <a:rPr lang="en-US" sz="2000"/>
              <a:t>RAG apps enhance interactive querying with rich contextual answers.</a:t>
            </a:r>
          </a:p>
          <a:p>
            <a:pPr lvl="1"/>
            <a:r>
              <a:rPr lang="en-US" sz="2000"/>
              <a:t>Your project demonstrates efficient PDF processing using state-of-the-art retrieval and generation techniques.</a:t>
            </a:r>
          </a:p>
          <a:p>
            <a:pPr lvl="1"/>
            <a:r>
              <a:rPr lang="en-US" sz="2000"/>
              <a:t>This project can scale into a robust solution for various industries.</a:t>
            </a:r>
          </a:p>
          <a:p>
            <a:endParaRPr lang="en-US" sz="2000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9AEDC45-20FB-9388-8D99-D9883BD452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25CA853B-178C-0DDD-19DB-06E9F4D18F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98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D4D89-A997-09DC-223E-AC89CCB89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Graphic 8" descr="Handshake">
            <a:extLst>
              <a:ext uri="{FF2B5EF4-FFF2-40B4-BE49-F238E27FC236}">
                <a16:creationId xmlns:a16="http://schemas.microsoft.com/office/drawing/2014/main" id="{1B561CD6-0C30-102D-F689-A1DCD9F1E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91AAA39-0C8E-64EB-1A20-25122D3C0B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20ED1369-EE09-65D5-338D-1D6FBDC0FD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2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A4046-CA3D-A8B5-6A16-A63272166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626B9-1F65-914B-E658-A53BA460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Brief Overview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Built a </a:t>
            </a:r>
            <a:r>
              <a:rPr lang="en-US" sz="2000" b="1" dirty="0"/>
              <a:t>RAG (Retrieval-Augmented Generation)</a:t>
            </a:r>
            <a:r>
              <a:rPr lang="en-US" sz="2000" dirty="0"/>
              <a:t> app.</a:t>
            </a:r>
          </a:p>
          <a:p>
            <a:pPr lvl="1"/>
            <a:r>
              <a:rPr lang="en-US" sz="2000" dirty="0"/>
              <a:t>Users can upload PDFs and ask interactive questions.</a:t>
            </a:r>
          </a:p>
          <a:p>
            <a:pPr lvl="1"/>
            <a:r>
              <a:rPr lang="en-US" sz="2000" dirty="0"/>
              <a:t>The app maintains chat history and provides context-rich responses.</a:t>
            </a:r>
          </a:p>
          <a:p>
            <a:endParaRPr lang="en-US" sz="2000" dirty="0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Demystifying Retrieval-Augmented ...">
            <a:extLst>
              <a:ext uri="{FF2B5EF4-FFF2-40B4-BE49-F238E27FC236}">
                <a16:creationId xmlns:a16="http://schemas.microsoft.com/office/drawing/2014/main" id="{9EAFBD8F-1BDB-A412-77E3-0565059B6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5967" y="2273293"/>
            <a:ext cx="4170530" cy="234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C59A412-E9C8-0518-BB5F-AD25899319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CB7070D3-1513-A2B7-A344-C2679500CA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7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A8FB7-2E63-A063-E089-9A7899C4D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253C7-1FF0-3731-57DC-EC1621D54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416" y="198681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dirty="0"/>
              <a:t>What is RAG?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61BD4EB-CA17-28AD-E84F-4996843560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6720" y="1552342"/>
            <a:ext cx="4771079" cy="38541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RAG stands for </a:t>
            </a:r>
            <a:r>
              <a:rPr lang="en-US" b="1" dirty="0">
                <a:latin typeface="+mj-lt"/>
              </a:rPr>
              <a:t>Retrieval Augmented Generation:</a:t>
            </a:r>
          </a:p>
          <a:p>
            <a:r>
              <a:rPr lang="en-US" b="1" dirty="0">
                <a:latin typeface="Arial Black" panose="020B0A04020102020204" pitchFamily="34" charset="0"/>
              </a:rPr>
              <a:t>Retrieval</a:t>
            </a:r>
            <a:r>
              <a:rPr lang="en-US" dirty="0"/>
              <a:t> - Seeking relevant information from a source given a query. For example, getting relevant passages of Wikipedia text from a database given a question.</a:t>
            </a:r>
          </a:p>
          <a:p>
            <a:r>
              <a:rPr lang="en-US" b="1" dirty="0">
                <a:latin typeface="Arial Black" panose="020B0A04020102020204" pitchFamily="34" charset="0"/>
              </a:rPr>
              <a:t>Augmented</a:t>
            </a:r>
            <a:r>
              <a:rPr lang="en-US" dirty="0"/>
              <a:t> - Using the relevant retrieved information to modify an input to a generative model (e.g. an LLM).</a:t>
            </a:r>
          </a:p>
          <a:p>
            <a:r>
              <a:rPr lang="en-US" b="1" dirty="0">
                <a:latin typeface="Arial Black" panose="020B0A04020102020204" pitchFamily="34" charset="0"/>
              </a:rPr>
              <a:t>Generation</a:t>
            </a:r>
            <a:r>
              <a:rPr lang="en-US" dirty="0"/>
              <a:t> - Generating an output given an input. For example, in the case of an LLM, generating a passage of text given an input prompt.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EA586C0-9785-1E3E-23C4-64B2FA7E1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7" name="Picture 6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61C1C9F1-2E3D-7816-0EC3-3B9E678B86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039" y="987163"/>
            <a:ext cx="5763127" cy="414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62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C1AA1-2FC1-A38A-CC7A-EE7DF869D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D2041-6118-D73A-CB7A-6BDB403E4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367" y="349722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Why Using RAG?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893AD6B-370F-721B-0372-C45C986A53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2546" y="2203078"/>
            <a:ext cx="9113959" cy="42679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Main Goal: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main goal of RAG is to improve the generation outputs of LLMs.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/>
              <a:t>Preventing hallucinations</a:t>
            </a:r>
            <a:r>
              <a:rPr lang="en-US" dirty="0"/>
              <a:t> - </a:t>
            </a:r>
            <a:r>
              <a:rPr lang="en-US" sz="2100" dirty="0"/>
              <a:t>LLMs are incredible but they are prone to potential hallucination, as in, generating something that </a:t>
            </a:r>
            <a:r>
              <a:rPr lang="en-US" sz="2100" i="1" dirty="0"/>
              <a:t>looks</a:t>
            </a:r>
            <a:r>
              <a:rPr lang="en-US" sz="2100" dirty="0"/>
              <a:t> correct but isn't. RAG pipelines can help LLMs generate more factual outputs by providing them with retrieved inputs. </a:t>
            </a:r>
          </a:p>
          <a:p>
            <a:r>
              <a:rPr lang="en-US" b="1" dirty="0"/>
              <a:t>Work with custom data</a:t>
            </a:r>
            <a:r>
              <a:rPr lang="en-US" dirty="0"/>
              <a:t> - Many LLMs are trained with internet-scale text data. however, they often lack specific knowledge. RAG systems can provide LLMs with domain-specific data.</a:t>
            </a:r>
            <a:endParaRPr lang="en-US" sz="2100" dirty="0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BB5E683-69DC-BA57-6F3C-423C67D425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8" name="Picture 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5D453CC2-45D5-5EFE-DFEE-E0AE2E7D17C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3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48381-337A-4A78-A0DB-5F59A3634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EC6E7-4190-5D64-217F-25CA55DF2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735" y="562342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/>
              <a:t>Use cases of RAG?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B40B9-4C8C-C14B-7619-F5216C1AD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Use Cases</a:t>
            </a:r>
            <a:r>
              <a:rPr lang="en-US" sz="2400" dirty="0"/>
              <a:t>:</a:t>
            </a:r>
          </a:p>
          <a:p>
            <a:pPr lvl="1"/>
            <a:r>
              <a:rPr lang="en-US" dirty="0"/>
              <a:t>Question and Answering System.</a:t>
            </a:r>
          </a:p>
          <a:p>
            <a:pPr lvl="1"/>
            <a:r>
              <a:rPr lang="en-US" dirty="0"/>
              <a:t>Document Summarization.</a:t>
            </a:r>
          </a:p>
          <a:p>
            <a:pPr lvl="1"/>
            <a:r>
              <a:rPr lang="en-US" dirty="0"/>
              <a:t>Customer support, academic research, Product Recommendations.</a:t>
            </a:r>
          </a:p>
          <a:p>
            <a:endParaRPr lang="en-US" sz="2400" dirty="0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C13D92A-D575-AD1E-FBF5-D2DCE1E84D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F9DB4C1B-4585-A7BA-F291-C2EFA2A236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4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14504-F65E-9131-0FC0-DC614E42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6E505-08F5-2184-CE19-876BB5E16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527EA-77A2-3E59-E11D-DDF8ACFD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Step-by-Step</a:t>
            </a:r>
            <a:r>
              <a:rPr lang="en-US" sz="2400" dirty="0"/>
              <a:t>: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User uploads PDF.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App splits the text into chunks and creates embeddings.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Embeddings stored in a vector database.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User queries → Relevant documents retrieved → LLM generates a response.</a:t>
            </a:r>
          </a:p>
          <a:p>
            <a:endParaRPr lang="en-US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1A713ED-4D0E-2F8B-186A-338662BC4A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21B31B33-5116-F02E-C08A-5042DC8CD9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04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35464-E57C-A7AC-440C-FD42ABE47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DDBBF-CDC8-26A9-8B7A-71CCA1C8C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n-US" sz="5400"/>
              <a:t>NLP Cycle Overview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17CE02C-979C-5364-AC1A-0FCA9CB574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1" y="1336329"/>
            <a:ext cx="5260848" cy="43825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NLP Cycle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Text Preprocessing.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AutoNum type="arabicPeriod" startAt="2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Embedding Generation.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AutoNum type="arabicPeriod" startAt="3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Similarity Search.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AutoNum type="arabicPeriod" startAt="4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Language Generation.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How RAG Uses NLP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Each query follows this cycle to return a contextually rich response. 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10CB53B-B7B9-10B0-88A5-940C9113C1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6" name="Picture 5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2C2F8A36-6B45-9E05-588A-45FB93D932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1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F5151-F3AC-1257-36A0-CF5BBAC57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1967A-BCA3-3CB8-51D0-5E52F083D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72" y="946109"/>
            <a:ext cx="4282983" cy="1200361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500" dirty="0"/>
              <a:t>Architecture and System Flow</a:t>
            </a:r>
            <a:br>
              <a:rPr lang="en-US" sz="2500" dirty="0"/>
            </a:br>
            <a:endParaRPr lang="en-US" sz="2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AB717-A6A0-B891-3913-F6FF1FBEB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lang="en-US" sz="1500">
                <a:latin typeface="Instrument Sans Medium" pitchFamily="34" charset="0"/>
              </a:rPr>
              <a:t>Data Parsing</a:t>
            </a:r>
            <a:endParaRPr kumimoji="0" lang="en-US" sz="15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Objective: Parse and prepare raw data for efficient processing and retrieval.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Step 1: Load data from various sources (e.g., PDFs, text files, CSVs).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Step 2: Preprocess the data:</a:t>
            </a:r>
          </a:p>
          <a:p>
            <a:pPr marL="1200150" lvl="2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the text (remove noise, special characters).</a:t>
            </a:r>
          </a:p>
          <a:p>
            <a:pPr marL="1200150" lvl="2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Tokenize the data (split text into sentences, words, or tokens).</a:t>
            </a:r>
          </a:p>
          <a:p>
            <a:pPr marL="742950" lvl="1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Step 3: Chunking the data:</a:t>
            </a:r>
          </a:p>
          <a:p>
            <a:pPr marL="1200150" lvl="2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Split the preprocessed data into smaller, manageable chunks.</a:t>
            </a:r>
            <a:endParaRPr kumimoji="0" lang="en-US" sz="15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sz="15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C044E-A777-7CD3-7DEB-BE1A0C2C7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2095506"/>
            <a:ext cx="5628018" cy="2434117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BF7865D-7A63-E637-5B3F-4E5B16D30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4870" y="0"/>
            <a:ext cx="2187130" cy="952583"/>
          </a:xfrm>
          <a:prstGeom prst="rect">
            <a:avLst/>
          </a:prstGeom>
        </p:spPr>
      </p:pic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749F80FE-C35E-E070-A9AF-B7573AAE07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7078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72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1026</Words>
  <Application>Microsoft Office PowerPoint</Application>
  <PresentationFormat>Widescreen</PresentationFormat>
  <Paragraphs>137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Aptos</vt:lpstr>
      <vt:lpstr>Aptos Display</vt:lpstr>
      <vt:lpstr>Arial</vt:lpstr>
      <vt:lpstr>Arial Black</vt:lpstr>
      <vt:lpstr>Calibri</vt:lpstr>
      <vt:lpstr>Instrument Sans Medium</vt:lpstr>
      <vt:lpstr>Open Sans</vt:lpstr>
      <vt:lpstr>Wingdings</vt:lpstr>
      <vt:lpstr>Office Theme</vt:lpstr>
      <vt:lpstr>Q&amp;A Chatbot with Specific data Using RAG</vt:lpstr>
      <vt:lpstr>Agenda</vt:lpstr>
      <vt:lpstr>Introduction</vt:lpstr>
      <vt:lpstr>What is RAG?</vt:lpstr>
      <vt:lpstr>Why Using RAG?</vt:lpstr>
      <vt:lpstr>Use cases of RAG?</vt:lpstr>
      <vt:lpstr>How It Works</vt:lpstr>
      <vt:lpstr>NLP Cycle Overview</vt:lpstr>
      <vt:lpstr>Architecture and System Flow </vt:lpstr>
      <vt:lpstr>Snippet from uploading data</vt:lpstr>
      <vt:lpstr>Architecture and System Flow </vt:lpstr>
      <vt:lpstr>Snippet from Embedding process</vt:lpstr>
      <vt:lpstr>Architecture and System Flow </vt:lpstr>
      <vt:lpstr>Snippet from preparing Question</vt:lpstr>
      <vt:lpstr>Architecture and System Flow </vt:lpstr>
      <vt:lpstr>Snippet from preparing Answer</vt:lpstr>
      <vt:lpstr>Technologies Used</vt:lpstr>
      <vt:lpstr>Streamlit for the Deployment</vt:lpstr>
      <vt:lpstr>Project Demo </vt:lpstr>
      <vt:lpstr>MLflow Use Cases (If Applicable)</vt:lpstr>
      <vt:lpstr>Azure Services</vt:lpstr>
      <vt:lpstr>Azure</vt:lpstr>
      <vt:lpstr>Challenges Encountered</vt:lpstr>
      <vt:lpstr>Future Improvements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Q&amp;A Chatbot with custom data Using RAG</dc:title>
  <dc:creator>mostafa abdelraheem</dc:creator>
  <cp:lastModifiedBy>mostafa abdelraheem</cp:lastModifiedBy>
  <cp:revision>25</cp:revision>
  <dcterms:created xsi:type="dcterms:W3CDTF">2024-10-20T01:47:34Z</dcterms:created>
  <dcterms:modified xsi:type="dcterms:W3CDTF">2024-10-25T13:03:24Z</dcterms:modified>
</cp:coreProperties>
</file>